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ca3b0165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ca3b0165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cac78102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cac78102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cac7810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cac7810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cac7810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cac7810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a3b0165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a3b0165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Jij strngth of interaction</a:t>
            </a:r>
            <a:endParaRPr/>
          </a:p>
          <a:p>
            <a:pPr indent="0" lvl="0" marL="0" rtl="0" algn="l">
              <a:spcBef>
                <a:spcPts val="0"/>
              </a:spcBef>
              <a:spcAft>
                <a:spcPts val="0"/>
              </a:spcAft>
              <a:buNone/>
            </a:pPr>
            <a:r>
              <a:rPr lang="es"/>
              <a:t>Jij &gt; 0, elements tend to align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ca3b0165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ca3b0165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ca3b0165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ca3b0165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ca3b0165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ca3b0165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cac78102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cac78102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cac7810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cac7810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ca3b016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ca3b016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cac78102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cac78102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cac7810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cac7810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cac78102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cac78102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ca3b0165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ca3b016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ca3b0165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ca3b0165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ca3b0165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ca3b0165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Well, this is the model who we will work on it, let’s see what the data says about J, n and other things.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ca3b0165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ca3b016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ca3b0165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ca3b016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ca3b0165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ca3b0165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ca3b0165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ca3b0165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91900"/>
            <a:ext cx="8520600" cy="1401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4800">
                <a:latin typeface="Calibri"/>
                <a:ea typeface="Calibri"/>
                <a:cs typeface="Calibri"/>
                <a:sym typeface="Calibri"/>
              </a:rPr>
              <a:t>Project;</a:t>
            </a:r>
            <a:r>
              <a:rPr lang="es" sz="4800">
                <a:latin typeface="Calibri"/>
                <a:ea typeface="Calibri"/>
                <a:cs typeface="Calibri"/>
                <a:sym typeface="Calibri"/>
              </a:rPr>
              <a:t>Preparatory School for Stat.Phys </a:t>
            </a:r>
            <a:endParaRPr sz="4800">
              <a:latin typeface="Calibri"/>
              <a:ea typeface="Calibri"/>
              <a:cs typeface="Calibri"/>
              <a:sym typeface="Calibri"/>
            </a:endParaRPr>
          </a:p>
        </p:txBody>
      </p:sp>
      <p:sp>
        <p:nvSpPr>
          <p:cNvPr id="55" name="Google Shape;55;p13"/>
          <p:cNvSpPr txBox="1"/>
          <p:nvPr>
            <p:ph idx="1" type="subTitle"/>
          </p:nvPr>
        </p:nvSpPr>
        <p:spPr>
          <a:xfrm>
            <a:off x="311700" y="3784800"/>
            <a:ext cx="8520600" cy="1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Pedro Ventura Paraguassú PUC-RJ</a:t>
            </a:r>
            <a:endParaRPr sz="1200"/>
          </a:p>
          <a:p>
            <a:pPr indent="0" lvl="0" marL="0" rtl="0" algn="l">
              <a:spcBef>
                <a:spcPts val="0"/>
              </a:spcBef>
              <a:spcAft>
                <a:spcPts val="0"/>
              </a:spcAft>
              <a:buNone/>
            </a:pPr>
            <a:r>
              <a:rPr lang="es" sz="1200"/>
              <a:t>Victor Valadão UFR</a:t>
            </a:r>
            <a:r>
              <a:rPr lang="es" sz="1200"/>
              <a:t>J</a:t>
            </a:r>
            <a:endParaRPr sz="1200"/>
          </a:p>
          <a:p>
            <a:pPr indent="0" lvl="0" marL="0" rtl="0" algn="l">
              <a:spcBef>
                <a:spcPts val="0"/>
              </a:spcBef>
              <a:spcAft>
                <a:spcPts val="0"/>
              </a:spcAft>
              <a:buNone/>
            </a:pPr>
            <a:r>
              <a:rPr lang="es" sz="1200"/>
              <a:t>Juan I. Pantaleon UBA</a:t>
            </a:r>
            <a:endParaRPr sz="1200"/>
          </a:p>
          <a:p>
            <a:pPr indent="0" lvl="0" marL="0" rtl="0" algn="l">
              <a:spcBef>
                <a:spcPts val="0"/>
              </a:spcBef>
              <a:spcAft>
                <a:spcPts val="0"/>
              </a:spcAft>
              <a:buNone/>
            </a:pPr>
            <a:r>
              <a:rPr lang="es" sz="1200"/>
              <a:t>Luana Júlia Nunes Ferreira UFAL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56" name="Google Shape;56;p13"/>
          <p:cNvPicPr preferRelativeResize="0"/>
          <p:nvPr/>
        </p:nvPicPr>
        <p:blipFill>
          <a:blip r:embed="rId3">
            <a:alphaModFix/>
          </a:blip>
          <a:stretch>
            <a:fillRect/>
          </a:stretch>
        </p:blipFill>
        <p:spPr>
          <a:xfrm>
            <a:off x="311700" y="2555375"/>
            <a:ext cx="6795130" cy="792600"/>
          </a:xfrm>
          <a:prstGeom prst="rect">
            <a:avLst/>
          </a:prstGeom>
          <a:noFill/>
          <a:ln>
            <a:noFill/>
          </a:ln>
        </p:spPr>
      </p:pic>
      <p:cxnSp>
        <p:nvCxnSpPr>
          <p:cNvPr id="57" name="Google Shape;57;p13"/>
          <p:cNvCxnSpPr/>
          <p:nvPr/>
        </p:nvCxnSpPr>
        <p:spPr>
          <a:xfrm>
            <a:off x="293925" y="3615150"/>
            <a:ext cx="8259000" cy="0"/>
          </a:xfrm>
          <a:prstGeom prst="straightConnector1">
            <a:avLst/>
          </a:prstGeom>
          <a:noFill/>
          <a:ln cap="flat" cmpd="sng" w="38100">
            <a:solidFill>
              <a:schemeClr val="dk2"/>
            </a:solidFill>
            <a:prstDash val="solid"/>
            <a:round/>
            <a:headEnd len="med" w="med" type="none"/>
            <a:tailEnd len="med" w="med" type="none"/>
          </a:ln>
        </p:spPr>
      </p:cxnSp>
      <p:cxnSp>
        <p:nvCxnSpPr>
          <p:cNvPr id="58" name="Google Shape;58;p13"/>
          <p:cNvCxnSpPr/>
          <p:nvPr/>
        </p:nvCxnSpPr>
        <p:spPr>
          <a:xfrm>
            <a:off x="293925" y="2288200"/>
            <a:ext cx="8259000" cy="0"/>
          </a:xfrm>
          <a:prstGeom prst="straightConnector1">
            <a:avLst/>
          </a:prstGeom>
          <a:noFill/>
          <a:ln cap="flat" cmpd="sng" w="38100">
            <a:solidFill>
              <a:schemeClr val="dk2"/>
            </a:solidFill>
            <a:prstDash val="solid"/>
            <a:round/>
            <a:headEnd len="med" w="med" type="none"/>
            <a:tailEnd len="med" w="med" type="none"/>
          </a:ln>
        </p:spPr>
      </p:cxnSp>
      <p:pic>
        <p:nvPicPr>
          <p:cNvPr id="59" name="Google Shape;59;p13"/>
          <p:cNvPicPr preferRelativeResize="0"/>
          <p:nvPr/>
        </p:nvPicPr>
        <p:blipFill>
          <a:blip r:embed="rId4">
            <a:alphaModFix/>
          </a:blip>
          <a:stretch>
            <a:fillRect/>
          </a:stretch>
        </p:blipFill>
        <p:spPr>
          <a:xfrm>
            <a:off x="5833553" y="3882326"/>
            <a:ext cx="607075" cy="1064200"/>
          </a:xfrm>
          <a:prstGeom prst="rect">
            <a:avLst/>
          </a:prstGeom>
          <a:noFill/>
          <a:ln>
            <a:noFill/>
          </a:ln>
        </p:spPr>
      </p:pic>
      <p:pic>
        <p:nvPicPr>
          <p:cNvPr id="60" name="Google Shape;60;p13"/>
          <p:cNvPicPr preferRelativeResize="0"/>
          <p:nvPr/>
        </p:nvPicPr>
        <p:blipFill>
          <a:blip r:embed="rId5">
            <a:alphaModFix/>
          </a:blip>
          <a:stretch>
            <a:fillRect/>
          </a:stretch>
        </p:blipFill>
        <p:spPr>
          <a:xfrm>
            <a:off x="6538600" y="3882325"/>
            <a:ext cx="724474" cy="1064200"/>
          </a:xfrm>
          <a:prstGeom prst="rect">
            <a:avLst/>
          </a:prstGeom>
          <a:noFill/>
          <a:ln>
            <a:noFill/>
          </a:ln>
        </p:spPr>
      </p:pic>
      <p:pic>
        <p:nvPicPr>
          <p:cNvPr id="61" name="Google Shape;61;p13"/>
          <p:cNvPicPr preferRelativeResize="0"/>
          <p:nvPr/>
        </p:nvPicPr>
        <p:blipFill>
          <a:blip r:embed="rId6">
            <a:alphaModFix/>
          </a:blip>
          <a:stretch>
            <a:fillRect/>
          </a:stretch>
        </p:blipFill>
        <p:spPr>
          <a:xfrm>
            <a:off x="7356153" y="3999600"/>
            <a:ext cx="792599" cy="792599"/>
          </a:xfrm>
          <a:prstGeom prst="rect">
            <a:avLst/>
          </a:prstGeom>
          <a:noFill/>
          <a:ln>
            <a:noFill/>
          </a:ln>
        </p:spPr>
      </p:pic>
      <p:pic>
        <p:nvPicPr>
          <p:cNvPr id="62" name="Google Shape;62;p13"/>
          <p:cNvPicPr preferRelativeResize="0"/>
          <p:nvPr/>
        </p:nvPicPr>
        <p:blipFill>
          <a:blip r:embed="rId7">
            <a:alphaModFix/>
          </a:blip>
          <a:stretch>
            <a:fillRect/>
          </a:stretch>
        </p:blipFill>
        <p:spPr>
          <a:xfrm>
            <a:off x="8241817" y="3913738"/>
            <a:ext cx="724475" cy="10013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Model Predictions</a:t>
            </a:r>
            <a:endParaRPr>
              <a:latin typeface="Calibri"/>
              <a:ea typeface="Calibri"/>
              <a:cs typeface="Calibri"/>
              <a:sym typeface="Calibri"/>
            </a:endParaRPr>
          </a:p>
        </p:txBody>
      </p:sp>
      <p:sp>
        <p:nvSpPr>
          <p:cNvPr id="139" name="Google Shape;139;p22"/>
          <p:cNvSpPr txBox="1"/>
          <p:nvPr>
            <p:ph idx="1" type="body"/>
          </p:nvPr>
        </p:nvSpPr>
        <p:spPr>
          <a:xfrm>
            <a:off x="311700" y="1152475"/>
            <a:ext cx="2232300" cy="4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From a single input:   </a:t>
            </a:r>
            <a:endParaRPr/>
          </a:p>
        </p:txBody>
      </p:sp>
      <p:pic>
        <p:nvPicPr>
          <p:cNvPr id="140" name="Google Shape;140;p22"/>
          <p:cNvPicPr preferRelativeResize="0"/>
          <p:nvPr/>
        </p:nvPicPr>
        <p:blipFill>
          <a:blip r:embed="rId3">
            <a:alphaModFix/>
          </a:blip>
          <a:stretch>
            <a:fillRect/>
          </a:stretch>
        </p:blipFill>
        <p:spPr>
          <a:xfrm>
            <a:off x="2544000" y="1243525"/>
            <a:ext cx="457200" cy="304800"/>
          </a:xfrm>
          <a:prstGeom prst="rect">
            <a:avLst/>
          </a:prstGeom>
          <a:noFill/>
          <a:ln>
            <a:noFill/>
          </a:ln>
        </p:spPr>
      </p:pic>
      <p:cxnSp>
        <p:nvCxnSpPr>
          <p:cNvPr id="141" name="Google Shape;141;p22"/>
          <p:cNvCxnSpPr/>
          <p:nvPr/>
        </p:nvCxnSpPr>
        <p:spPr>
          <a:xfrm>
            <a:off x="3230925" y="1392650"/>
            <a:ext cx="585000" cy="0"/>
          </a:xfrm>
          <a:prstGeom prst="straightConnector1">
            <a:avLst/>
          </a:prstGeom>
          <a:noFill/>
          <a:ln cap="flat" cmpd="sng" w="9525">
            <a:solidFill>
              <a:schemeClr val="dk2"/>
            </a:solidFill>
            <a:prstDash val="solid"/>
            <a:round/>
            <a:headEnd len="med" w="med" type="none"/>
            <a:tailEnd len="med" w="med" type="triangle"/>
          </a:ln>
        </p:spPr>
      </p:cxnSp>
      <p:pic>
        <p:nvPicPr>
          <p:cNvPr id="142" name="Google Shape;142;p22"/>
          <p:cNvPicPr preferRelativeResize="0"/>
          <p:nvPr/>
        </p:nvPicPr>
        <p:blipFill>
          <a:blip r:embed="rId4">
            <a:alphaModFix/>
          </a:blip>
          <a:stretch>
            <a:fillRect/>
          </a:stretch>
        </p:blipFill>
        <p:spPr>
          <a:xfrm>
            <a:off x="4045650" y="1221200"/>
            <a:ext cx="1028700" cy="342900"/>
          </a:xfrm>
          <a:prstGeom prst="rect">
            <a:avLst/>
          </a:prstGeom>
          <a:noFill/>
          <a:ln>
            <a:noFill/>
          </a:ln>
        </p:spPr>
      </p:pic>
      <p:cxnSp>
        <p:nvCxnSpPr>
          <p:cNvPr id="143" name="Google Shape;143;p22"/>
          <p:cNvCxnSpPr/>
          <p:nvPr/>
        </p:nvCxnSpPr>
        <p:spPr>
          <a:xfrm>
            <a:off x="5416575" y="1395925"/>
            <a:ext cx="585000" cy="0"/>
          </a:xfrm>
          <a:prstGeom prst="straightConnector1">
            <a:avLst/>
          </a:prstGeom>
          <a:noFill/>
          <a:ln cap="flat" cmpd="sng" w="9525">
            <a:solidFill>
              <a:schemeClr val="dk2"/>
            </a:solidFill>
            <a:prstDash val="solid"/>
            <a:round/>
            <a:headEnd len="med" w="med" type="none"/>
            <a:tailEnd len="med" w="med" type="triangle"/>
          </a:ln>
        </p:spPr>
      </p:cxnSp>
      <p:sp>
        <p:nvSpPr>
          <p:cNvPr id="144" name="Google Shape;144;p22"/>
          <p:cNvSpPr txBox="1"/>
          <p:nvPr/>
        </p:nvSpPr>
        <p:spPr>
          <a:xfrm>
            <a:off x="6118800" y="1152475"/>
            <a:ext cx="2713500" cy="7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800">
                <a:solidFill>
                  <a:schemeClr val="dk2"/>
                </a:solidFill>
              </a:rPr>
              <a:t>Fix all the</a:t>
            </a:r>
            <a:r>
              <a:rPr lang="es" sz="1800">
                <a:solidFill>
                  <a:schemeClr val="dk2"/>
                </a:solidFill>
              </a:rPr>
              <a:t> parameters.</a:t>
            </a:r>
            <a:endParaRPr sz="1800">
              <a:solidFill>
                <a:schemeClr val="dk2"/>
              </a:solidFill>
            </a:endParaRPr>
          </a:p>
        </p:txBody>
      </p:sp>
      <p:sp>
        <p:nvSpPr>
          <p:cNvPr id="145" name="Google Shape;145;p22"/>
          <p:cNvSpPr txBox="1"/>
          <p:nvPr/>
        </p:nvSpPr>
        <p:spPr>
          <a:xfrm>
            <a:off x="311850" y="2015025"/>
            <a:ext cx="8520600" cy="11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Solve the system with the Maximum Entropy Model with:</a:t>
            </a:r>
            <a:endParaRPr sz="1800">
              <a:solidFill>
                <a:schemeClr val="dk2"/>
              </a:solidFill>
            </a:endParaRPr>
          </a:p>
          <a:p>
            <a:pPr indent="-342900" lvl="0" marL="457200" rtl="0" algn="ctr">
              <a:spcBef>
                <a:spcPts val="0"/>
              </a:spcBef>
              <a:spcAft>
                <a:spcPts val="0"/>
              </a:spcAft>
              <a:buClr>
                <a:schemeClr val="dk2"/>
              </a:buClr>
              <a:buSzPts val="1800"/>
              <a:buChar char="●"/>
            </a:pPr>
            <a:r>
              <a:rPr lang="es" sz="1800">
                <a:solidFill>
                  <a:schemeClr val="dk2"/>
                </a:solidFill>
              </a:rPr>
              <a:t>Fixed flight direction as a boundary condition.</a:t>
            </a:r>
            <a:endParaRPr sz="1800">
              <a:solidFill>
                <a:schemeClr val="dk2"/>
              </a:solidFill>
            </a:endParaRPr>
          </a:p>
          <a:p>
            <a:pPr indent="-342900" lvl="0" marL="457200" rtl="0" algn="ctr">
              <a:spcBef>
                <a:spcPts val="0"/>
              </a:spcBef>
              <a:spcAft>
                <a:spcPts val="0"/>
              </a:spcAft>
              <a:buClr>
                <a:schemeClr val="dk2"/>
              </a:buClr>
              <a:buSzPts val="1800"/>
              <a:buChar char="●"/>
            </a:pPr>
            <a:r>
              <a:rPr lang="es" sz="1800">
                <a:solidFill>
                  <a:schemeClr val="dk2"/>
                </a:solidFill>
              </a:rPr>
              <a:t>Spin wave approximation.</a:t>
            </a:r>
            <a:endParaRPr sz="1800">
              <a:solidFill>
                <a:schemeClr val="dk2"/>
              </a:solidFill>
            </a:endParaRPr>
          </a:p>
        </p:txBody>
      </p:sp>
      <p:sp>
        <p:nvSpPr>
          <p:cNvPr id="146" name="Google Shape;146;p22"/>
          <p:cNvSpPr txBox="1"/>
          <p:nvPr/>
        </p:nvSpPr>
        <p:spPr>
          <a:xfrm>
            <a:off x="336900" y="3110275"/>
            <a:ext cx="8470200" cy="4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Calculate any observable from the model.</a:t>
            </a:r>
            <a:endParaRPr sz="1800">
              <a:solidFill>
                <a:schemeClr val="dk2"/>
              </a:solidFill>
            </a:endParaRPr>
          </a:p>
        </p:txBody>
      </p:sp>
      <p:sp>
        <p:nvSpPr>
          <p:cNvPr id="147" name="Google Shape;147;p22"/>
          <p:cNvSpPr txBox="1"/>
          <p:nvPr/>
        </p:nvSpPr>
        <p:spPr>
          <a:xfrm>
            <a:off x="311700" y="3618225"/>
            <a:ext cx="8520600" cy="11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chemeClr val="dk2"/>
                </a:solidFill>
              </a:rPr>
              <a:t>NOT AS A FIT, BUT AS A PREDICTION!</a:t>
            </a:r>
            <a:endParaRPr sz="3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a:off x="0" y="1513400"/>
            <a:ext cx="4284825" cy="3193650"/>
          </a:xfrm>
          <a:prstGeom prst="rect">
            <a:avLst/>
          </a:prstGeom>
          <a:noFill/>
          <a:ln>
            <a:noFill/>
          </a:ln>
        </p:spPr>
      </p:pic>
      <p:pic>
        <p:nvPicPr>
          <p:cNvPr id="153" name="Google Shape;153;p23"/>
          <p:cNvPicPr preferRelativeResize="0"/>
          <p:nvPr/>
        </p:nvPicPr>
        <p:blipFill>
          <a:blip r:embed="rId4">
            <a:alphaModFix/>
          </a:blip>
          <a:stretch>
            <a:fillRect/>
          </a:stretch>
        </p:blipFill>
        <p:spPr>
          <a:xfrm>
            <a:off x="4346175" y="1708413"/>
            <a:ext cx="4479225" cy="2912869"/>
          </a:xfrm>
          <a:prstGeom prst="rect">
            <a:avLst/>
          </a:prstGeom>
          <a:noFill/>
          <a:ln>
            <a:noFill/>
          </a:ln>
        </p:spPr>
      </p:pic>
      <p:sp>
        <p:nvSpPr>
          <p:cNvPr id="154" name="Google Shape;154;p23"/>
          <p:cNvSpPr txBox="1"/>
          <p:nvPr/>
        </p:nvSpPr>
        <p:spPr>
          <a:xfrm>
            <a:off x="0" y="273125"/>
            <a:ext cx="91440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Correlation (L and P) as a function of the distance:</a:t>
            </a:r>
            <a:endParaRPr sz="1800">
              <a:solidFill>
                <a:schemeClr val="dk2"/>
              </a:solidFill>
            </a:endParaRPr>
          </a:p>
        </p:txBody>
      </p:sp>
      <p:pic>
        <p:nvPicPr>
          <p:cNvPr id="155" name="Google Shape;155;p23"/>
          <p:cNvPicPr preferRelativeResize="0"/>
          <p:nvPr/>
        </p:nvPicPr>
        <p:blipFill>
          <a:blip r:embed="rId5">
            <a:alphaModFix/>
          </a:blip>
          <a:stretch>
            <a:fillRect/>
          </a:stretch>
        </p:blipFill>
        <p:spPr>
          <a:xfrm>
            <a:off x="6215350" y="1384650"/>
            <a:ext cx="1720804" cy="323775"/>
          </a:xfrm>
          <a:prstGeom prst="rect">
            <a:avLst/>
          </a:prstGeom>
          <a:noFill/>
          <a:ln>
            <a:noFill/>
          </a:ln>
        </p:spPr>
      </p:pic>
      <p:pic>
        <p:nvPicPr>
          <p:cNvPr id="156" name="Google Shape;156;p23"/>
          <p:cNvPicPr preferRelativeResize="0"/>
          <p:nvPr/>
        </p:nvPicPr>
        <p:blipFill>
          <a:blip r:embed="rId6">
            <a:alphaModFix/>
          </a:blip>
          <a:stretch>
            <a:fillRect/>
          </a:stretch>
        </p:blipFill>
        <p:spPr>
          <a:xfrm>
            <a:off x="1295075" y="1384650"/>
            <a:ext cx="1694652" cy="323775"/>
          </a:xfrm>
          <a:prstGeom prst="rect">
            <a:avLst/>
          </a:prstGeom>
          <a:noFill/>
          <a:ln>
            <a:noFill/>
          </a:ln>
        </p:spPr>
      </p:pic>
      <p:pic>
        <p:nvPicPr>
          <p:cNvPr id="157" name="Google Shape;157;p23"/>
          <p:cNvPicPr preferRelativeResize="0"/>
          <p:nvPr/>
        </p:nvPicPr>
        <p:blipFill>
          <a:blip r:embed="rId7">
            <a:alphaModFix/>
          </a:blip>
          <a:stretch>
            <a:fillRect/>
          </a:stretch>
        </p:blipFill>
        <p:spPr>
          <a:xfrm>
            <a:off x="3519715" y="748275"/>
            <a:ext cx="1743841" cy="323775"/>
          </a:xfrm>
          <a:prstGeom prst="rect">
            <a:avLst/>
          </a:prstGeom>
          <a:noFill/>
          <a:ln>
            <a:noFill/>
          </a:ln>
        </p:spPr>
      </p:pic>
      <p:pic>
        <p:nvPicPr>
          <p:cNvPr id="158" name="Google Shape;158;p23"/>
          <p:cNvPicPr preferRelativeResize="0"/>
          <p:nvPr/>
        </p:nvPicPr>
        <p:blipFill>
          <a:blip r:embed="rId8">
            <a:alphaModFix/>
          </a:blip>
          <a:stretch>
            <a:fillRect/>
          </a:stretch>
        </p:blipFill>
        <p:spPr>
          <a:xfrm>
            <a:off x="3772675" y="1072054"/>
            <a:ext cx="1237917" cy="323775"/>
          </a:xfrm>
          <a:prstGeom prst="rect">
            <a:avLst/>
          </a:prstGeom>
          <a:noFill/>
          <a:ln>
            <a:noFill/>
          </a:ln>
        </p:spPr>
      </p:pic>
      <p:sp>
        <p:nvSpPr>
          <p:cNvPr id="159" name="Google Shape;159;p23"/>
          <p:cNvSpPr txBox="1"/>
          <p:nvPr/>
        </p:nvSpPr>
        <p:spPr>
          <a:xfrm>
            <a:off x="0" y="4621275"/>
            <a:ext cx="91440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rPr>
              <a:t>Cavagna A, et al. (2010) Scale-free correlations in starling flocks.Proc Nati Acad Sci USA 107:11865-11870</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Four point correlation function:</a:t>
            </a:r>
            <a:endParaRPr sz="1800">
              <a:solidFill>
                <a:schemeClr val="dk2"/>
              </a:solidFill>
            </a:endParaRPr>
          </a:p>
        </p:txBody>
      </p:sp>
      <p:pic>
        <p:nvPicPr>
          <p:cNvPr id="165" name="Google Shape;165;p24"/>
          <p:cNvPicPr preferRelativeResize="0"/>
          <p:nvPr/>
        </p:nvPicPr>
        <p:blipFill>
          <a:blip r:embed="rId3">
            <a:alphaModFix/>
          </a:blip>
          <a:stretch>
            <a:fillRect/>
          </a:stretch>
        </p:blipFill>
        <p:spPr>
          <a:xfrm>
            <a:off x="311700" y="1165425"/>
            <a:ext cx="4492925" cy="3226475"/>
          </a:xfrm>
          <a:prstGeom prst="rect">
            <a:avLst/>
          </a:prstGeom>
          <a:noFill/>
          <a:ln>
            <a:noFill/>
          </a:ln>
        </p:spPr>
      </p:pic>
      <p:sp>
        <p:nvSpPr>
          <p:cNvPr id="166" name="Google Shape;166;p24"/>
          <p:cNvSpPr txBox="1"/>
          <p:nvPr/>
        </p:nvSpPr>
        <p:spPr>
          <a:xfrm>
            <a:off x="5443925" y="1356425"/>
            <a:ext cx="29223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The model has no input about higher order correlation.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s" sz="1800">
                <a:solidFill>
                  <a:schemeClr val="dk2"/>
                </a:solidFill>
              </a:rPr>
              <a:t>Surprisingly reproduce very well the data.</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Overlap:</a:t>
            </a:r>
            <a:endParaRPr sz="1800">
              <a:solidFill>
                <a:schemeClr val="dk2"/>
              </a:solidFill>
            </a:endParaRPr>
          </a:p>
        </p:txBody>
      </p:sp>
      <p:sp>
        <p:nvSpPr>
          <p:cNvPr id="172" name="Google Shape;172;p25"/>
          <p:cNvSpPr txBox="1"/>
          <p:nvPr/>
        </p:nvSpPr>
        <p:spPr>
          <a:xfrm>
            <a:off x="0" y="4299000"/>
            <a:ext cx="9144000" cy="15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Measures alignment between data velocities and model velocities.</a:t>
            </a:r>
            <a:endParaRPr sz="1800">
              <a:solidFill>
                <a:schemeClr val="dk2"/>
              </a:solidFill>
            </a:endParaRPr>
          </a:p>
        </p:txBody>
      </p:sp>
      <p:pic>
        <p:nvPicPr>
          <p:cNvPr id="173" name="Google Shape;173;p25"/>
          <p:cNvPicPr preferRelativeResize="0"/>
          <p:nvPr/>
        </p:nvPicPr>
        <p:blipFill>
          <a:blip r:embed="rId3">
            <a:alphaModFix/>
          </a:blip>
          <a:stretch>
            <a:fillRect/>
          </a:stretch>
        </p:blipFill>
        <p:spPr>
          <a:xfrm>
            <a:off x="2386775" y="1218525"/>
            <a:ext cx="4136250" cy="3080484"/>
          </a:xfrm>
          <a:prstGeom prst="rect">
            <a:avLst/>
          </a:prstGeom>
          <a:noFill/>
          <a:ln>
            <a:noFill/>
          </a:ln>
        </p:spPr>
      </p:pic>
      <p:pic>
        <p:nvPicPr>
          <p:cNvPr id="174" name="Google Shape;174;p25"/>
          <p:cNvPicPr preferRelativeResize="0"/>
          <p:nvPr/>
        </p:nvPicPr>
        <p:blipFill>
          <a:blip r:embed="rId4">
            <a:alphaModFix/>
          </a:blip>
          <a:stretch>
            <a:fillRect/>
          </a:stretch>
        </p:blipFill>
        <p:spPr>
          <a:xfrm>
            <a:off x="2275450" y="963125"/>
            <a:ext cx="4136251" cy="43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10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Analogy with Heinsenberg model for spins</a:t>
            </a:r>
            <a:endParaRPr>
              <a:latin typeface="Calibri"/>
              <a:ea typeface="Calibri"/>
              <a:cs typeface="Calibri"/>
              <a:sym typeface="Calibri"/>
            </a:endParaRPr>
          </a:p>
          <a:p>
            <a:pPr indent="457200" lvl="0" marL="0" rtl="0" algn="l">
              <a:spcBef>
                <a:spcPts val="0"/>
              </a:spcBef>
              <a:spcAft>
                <a:spcPts val="0"/>
              </a:spcAft>
              <a:buNone/>
            </a:pPr>
            <a:r>
              <a:rPr lang="es" sz="1800">
                <a:latin typeface="Calibri"/>
                <a:ea typeface="Calibri"/>
                <a:cs typeface="Calibri"/>
                <a:sym typeface="Calibri"/>
              </a:rPr>
              <a:t>the mechanistic interpretation</a:t>
            </a:r>
            <a:endParaRPr sz="1800">
              <a:latin typeface="Calibri"/>
              <a:ea typeface="Calibri"/>
              <a:cs typeface="Calibri"/>
              <a:sym typeface="Calibri"/>
            </a:endParaRPr>
          </a:p>
        </p:txBody>
      </p:sp>
      <p:sp>
        <p:nvSpPr>
          <p:cNvPr id="180" name="Google Shape;180;p26"/>
          <p:cNvSpPr txBox="1"/>
          <p:nvPr>
            <p:ph idx="1" type="body"/>
          </p:nvPr>
        </p:nvSpPr>
        <p:spPr>
          <a:xfrm>
            <a:off x="311700" y="1050525"/>
            <a:ext cx="3623100" cy="45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Maximum entropy model </a:t>
            </a:r>
            <a:endParaRPr/>
          </a:p>
        </p:txBody>
      </p:sp>
      <p:pic>
        <p:nvPicPr>
          <p:cNvPr id="181" name="Google Shape;181;p26"/>
          <p:cNvPicPr preferRelativeResize="0"/>
          <p:nvPr/>
        </p:nvPicPr>
        <p:blipFill>
          <a:blip r:embed="rId3">
            <a:alphaModFix/>
          </a:blip>
          <a:stretch>
            <a:fillRect/>
          </a:stretch>
        </p:blipFill>
        <p:spPr>
          <a:xfrm>
            <a:off x="143122" y="1507072"/>
            <a:ext cx="3546475" cy="682850"/>
          </a:xfrm>
          <a:prstGeom prst="rect">
            <a:avLst/>
          </a:prstGeom>
          <a:noFill/>
          <a:ln>
            <a:noFill/>
          </a:ln>
        </p:spPr>
      </p:pic>
      <p:sp>
        <p:nvSpPr>
          <p:cNvPr id="182" name="Google Shape;182;p26"/>
          <p:cNvSpPr/>
          <p:nvPr/>
        </p:nvSpPr>
        <p:spPr>
          <a:xfrm>
            <a:off x="3934750" y="1562150"/>
            <a:ext cx="780000" cy="5727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ph idx="1" type="body"/>
          </p:nvPr>
        </p:nvSpPr>
        <p:spPr>
          <a:xfrm>
            <a:off x="4959900" y="1050525"/>
            <a:ext cx="3623100" cy="4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Heinsenberg model for spins</a:t>
            </a:r>
            <a:endParaRPr/>
          </a:p>
          <a:p>
            <a:pPr indent="0" lvl="0" marL="0" rtl="0" algn="l">
              <a:spcBef>
                <a:spcPts val="1600"/>
              </a:spcBef>
              <a:spcAft>
                <a:spcPts val="1600"/>
              </a:spcAft>
              <a:buNone/>
            </a:pPr>
            <a:r>
              <a:t/>
            </a:r>
            <a:endParaRPr/>
          </a:p>
        </p:txBody>
      </p:sp>
      <p:sp>
        <p:nvSpPr>
          <p:cNvPr id="184" name="Google Shape;184;p26"/>
          <p:cNvSpPr/>
          <p:nvPr/>
        </p:nvSpPr>
        <p:spPr>
          <a:xfrm rot="-5400000">
            <a:off x="2856850" y="1600475"/>
            <a:ext cx="97500" cy="1374000"/>
          </a:xfrm>
          <a:prstGeom prst="leftBrace">
            <a:avLst>
              <a:gd fmla="val 56179" name="adj1"/>
              <a:gd fmla="val 49999"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txBox="1"/>
          <p:nvPr/>
        </p:nvSpPr>
        <p:spPr>
          <a:xfrm>
            <a:off x="2220450" y="2299800"/>
            <a:ext cx="12381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 </a:t>
            </a:r>
            <a:r>
              <a:rPr lang="es"/>
              <a:t>Hamiltonian</a:t>
            </a:r>
            <a:endParaRPr/>
          </a:p>
        </p:txBody>
      </p:sp>
      <p:pic>
        <p:nvPicPr>
          <p:cNvPr id="186" name="Google Shape;186;p26"/>
          <p:cNvPicPr preferRelativeResize="0"/>
          <p:nvPr/>
        </p:nvPicPr>
        <p:blipFill>
          <a:blip r:embed="rId4">
            <a:alphaModFix/>
          </a:blip>
          <a:stretch>
            <a:fillRect/>
          </a:stretch>
        </p:blipFill>
        <p:spPr>
          <a:xfrm>
            <a:off x="6368500" y="1675512"/>
            <a:ext cx="1969417" cy="345975"/>
          </a:xfrm>
          <a:prstGeom prst="rect">
            <a:avLst/>
          </a:prstGeom>
          <a:noFill/>
          <a:ln>
            <a:noFill/>
          </a:ln>
        </p:spPr>
      </p:pic>
      <p:pic>
        <p:nvPicPr>
          <p:cNvPr id="187" name="Google Shape;187;p26"/>
          <p:cNvPicPr preferRelativeResize="0"/>
          <p:nvPr/>
        </p:nvPicPr>
        <p:blipFill>
          <a:blip r:embed="rId5">
            <a:alphaModFix/>
          </a:blip>
          <a:stretch>
            <a:fillRect/>
          </a:stretch>
        </p:blipFill>
        <p:spPr>
          <a:xfrm>
            <a:off x="5155675" y="1675500"/>
            <a:ext cx="1182155" cy="346000"/>
          </a:xfrm>
          <a:prstGeom prst="rect">
            <a:avLst/>
          </a:prstGeom>
          <a:noFill/>
          <a:ln>
            <a:noFill/>
          </a:ln>
        </p:spPr>
      </p:pic>
      <p:sp>
        <p:nvSpPr>
          <p:cNvPr id="188" name="Google Shape;188;p26"/>
          <p:cNvSpPr txBox="1"/>
          <p:nvPr/>
        </p:nvSpPr>
        <p:spPr>
          <a:xfrm>
            <a:off x="5649550" y="2376000"/>
            <a:ext cx="8715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spins</a:t>
            </a:r>
            <a:endParaRPr/>
          </a:p>
        </p:txBody>
      </p:sp>
      <p:sp>
        <p:nvSpPr>
          <p:cNvPr id="189" name="Google Shape;189;p26"/>
          <p:cNvSpPr txBox="1"/>
          <p:nvPr/>
        </p:nvSpPr>
        <p:spPr>
          <a:xfrm>
            <a:off x="663388" y="2338950"/>
            <a:ext cx="16884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velocity </a:t>
            </a:r>
            <a:endParaRPr/>
          </a:p>
          <a:p>
            <a:pPr indent="0" lvl="0" marL="0" rtl="0" algn="l">
              <a:spcBef>
                <a:spcPts val="0"/>
              </a:spcBef>
              <a:spcAft>
                <a:spcPts val="0"/>
              </a:spcAft>
              <a:buNone/>
            </a:pPr>
            <a:r>
              <a:rPr lang="es"/>
              <a:t>directions</a:t>
            </a:r>
            <a:endParaRPr/>
          </a:p>
        </p:txBody>
      </p:sp>
      <p:pic>
        <p:nvPicPr>
          <p:cNvPr id="190" name="Google Shape;190;p26"/>
          <p:cNvPicPr preferRelativeResize="0"/>
          <p:nvPr/>
        </p:nvPicPr>
        <p:blipFill>
          <a:blip r:embed="rId6">
            <a:alphaModFix/>
          </a:blip>
          <a:stretch>
            <a:fillRect/>
          </a:stretch>
        </p:blipFill>
        <p:spPr>
          <a:xfrm>
            <a:off x="152400" y="2435300"/>
            <a:ext cx="545208" cy="346000"/>
          </a:xfrm>
          <a:prstGeom prst="rect">
            <a:avLst/>
          </a:prstGeom>
          <a:noFill/>
          <a:ln>
            <a:noFill/>
          </a:ln>
        </p:spPr>
      </p:pic>
      <p:pic>
        <p:nvPicPr>
          <p:cNvPr id="191" name="Google Shape;191;p26"/>
          <p:cNvPicPr preferRelativeResize="0"/>
          <p:nvPr/>
        </p:nvPicPr>
        <p:blipFill>
          <a:blip r:embed="rId7">
            <a:alphaModFix/>
          </a:blip>
          <a:stretch>
            <a:fillRect/>
          </a:stretch>
        </p:blipFill>
        <p:spPr>
          <a:xfrm>
            <a:off x="5105400" y="2359200"/>
            <a:ext cx="545050" cy="345900"/>
          </a:xfrm>
          <a:prstGeom prst="rect">
            <a:avLst/>
          </a:prstGeom>
          <a:noFill/>
          <a:ln>
            <a:noFill/>
          </a:ln>
        </p:spPr>
      </p:pic>
      <p:sp>
        <p:nvSpPr>
          <p:cNvPr id="192" name="Google Shape;192;p26"/>
          <p:cNvSpPr txBox="1"/>
          <p:nvPr/>
        </p:nvSpPr>
        <p:spPr>
          <a:xfrm>
            <a:off x="2334550" y="3075675"/>
            <a:ext cx="39804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Hamiltonian				Dynamics</a:t>
            </a:r>
            <a:endParaRPr sz="1800"/>
          </a:p>
        </p:txBody>
      </p:sp>
      <p:sp>
        <p:nvSpPr>
          <p:cNvPr id="193" name="Google Shape;193;p26"/>
          <p:cNvSpPr/>
          <p:nvPr/>
        </p:nvSpPr>
        <p:spPr>
          <a:xfrm>
            <a:off x="3934750" y="3168075"/>
            <a:ext cx="780000" cy="27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8">
            <a:alphaModFix/>
          </a:blip>
          <a:stretch>
            <a:fillRect/>
          </a:stretch>
        </p:blipFill>
        <p:spPr>
          <a:xfrm>
            <a:off x="2286400" y="3593700"/>
            <a:ext cx="4076700" cy="876300"/>
          </a:xfrm>
          <a:prstGeom prst="rect">
            <a:avLst/>
          </a:prstGeom>
          <a:noFill/>
          <a:ln>
            <a:noFill/>
          </a:ln>
        </p:spPr>
      </p:pic>
      <p:sp>
        <p:nvSpPr>
          <p:cNvPr id="195" name="Google Shape;195;p26"/>
          <p:cNvSpPr txBox="1"/>
          <p:nvPr/>
        </p:nvSpPr>
        <p:spPr>
          <a:xfrm>
            <a:off x="4796375" y="4455225"/>
            <a:ext cx="780000" cy="4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social</a:t>
            </a:r>
            <a:endParaRPr>
              <a:solidFill>
                <a:srgbClr val="FF0000"/>
              </a:solidFill>
            </a:endParaRPr>
          </a:p>
          <a:p>
            <a:pPr indent="0" lvl="0" marL="0" rtl="0" algn="ctr">
              <a:spcBef>
                <a:spcPts val="0"/>
              </a:spcBef>
              <a:spcAft>
                <a:spcPts val="0"/>
              </a:spcAft>
              <a:buNone/>
            </a:pPr>
            <a:r>
              <a:rPr lang="es">
                <a:solidFill>
                  <a:srgbClr val="FF0000"/>
                </a:solidFill>
              </a:rPr>
              <a:t>forces</a:t>
            </a:r>
            <a:endParaRPr>
              <a:solidFill>
                <a:srgbClr val="FF0000"/>
              </a:solidFill>
            </a:endParaRPr>
          </a:p>
        </p:txBody>
      </p:sp>
      <p:sp>
        <p:nvSpPr>
          <p:cNvPr id="196" name="Google Shape;196;p26"/>
          <p:cNvSpPr txBox="1"/>
          <p:nvPr/>
        </p:nvSpPr>
        <p:spPr>
          <a:xfrm>
            <a:off x="5786975" y="4531425"/>
            <a:ext cx="706800" cy="4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9900FF"/>
                </a:solidFill>
              </a:rPr>
              <a:t>noise</a:t>
            </a:r>
            <a:endParaRPr>
              <a:solidFill>
                <a:srgbClr val="9900FF"/>
              </a:solidFill>
            </a:endParaRPr>
          </a:p>
        </p:txBody>
      </p:sp>
      <p:sp>
        <p:nvSpPr>
          <p:cNvPr id="197" name="Google Shape;197;p26"/>
          <p:cNvSpPr txBox="1"/>
          <p:nvPr/>
        </p:nvSpPr>
        <p:spPr>
          <a:xfrm>
            <a:off x="865575" y="3690450"/>
            <a:ext cx="11823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Langevin</a:t>
            </a:r>
            <a:endParaRPr/>
          </a:p>
          <a:p>
            <a:pPr indent="0" lvl="0" marL="0" rtl="0" algn="l">
              <a:spcBef>
                <a:spcPts val="0"/>
              </a:spcBef>
              <a:spcAft>
                <a:spcPts val="0"/>
              </a:spcAft>
              <a:buNone/>
            </a:pPr>
            <a:r>
              <a:rPr lang="es"/>
              <a:t>dynamics</a:t>
            </a:r>
            <a:endParaRPr/>
          </a:p>
        </p:txBody>
      </p:sp>
      <p:cxnSp>
        <p:nvCxnSpPr>
          <p:cNvPr id="198" name="Google Shape;198;p26"/>
          <p:cNvCxnSpPr/>
          <p:nvPr/>
        </p:nvCxnSpPr>
        <p:spPr>
          <a:xfrm flipH="1" rot="10800000">
            <a:off x="4765850" y="4469700"/>
            <a:ext cx="828900" cy="12300"/>
          </a:xfrm>
          <a:prstGeom prst="straightConnector1">
            <a:avLst/>
          </a:prstGeom>
          <a:noFill/>
          <a:ln cap="flat" cmpd="sng" w="19050">
            <a:solidFill>
              <a:srgbClr val="FF0000"/>
            </a:solidFill>
            <a:prstDash val="solid"/>
            <a:round/>
            <a:headEnd len="med" w="med" type="none"/>
            <a:tailEnd len="med" w="med" type="none"/>
          </a:ln>
        </p:spPr>
      </p:cxnSp>
      <p:cxnSp>
        <p:nvCxnSpPr>
          <p:cNvPr id="199" name="Google Shape;199;p26"/>
          <p:cNvCxnSpPr/>
          <p:nvPr/>
        </p:nvCxnSpPr>
        <p:spPr>
          <a:xfrm>
            <a:off x="5887175" y="4469800"/>
            <a:ext cx="536100" cy="0"/>
          </a:xfrm>
          <a:prstGeom prst="straightConnector1">
            <a:avLst/>
          </a:prstGeom>
          <a:noFill/>
          <a:ln cap="flat" cmpd="sng" w="19050">
            <a:solidFill>
              <a:srgbClr val="9900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Testing the mechanistic interpretation. </a:t>
            </a:r>
            <a:r>
              <a:rPr lang="es" sz="1800">
                <a:latin typeface="Calibri"/>
                <a:ea typeface="Calibri"/>
                <a:cs typeface="Calibri"/>
                <a:sym typeface="Calibri"/>
              </a:rPr>
              <a:t>Can we take it seriously?</a:t>
            </a:r>
            <a:endParaRPr sz="1800">
              <a:latin typeface="Calibri"/>
              <a:ea typeface="Calibri"/>
              <a:cs typeface="Calibri"/>
              <a:sym typeface="Calibri"/>
            </a:endParaRPr>
          </a:p>
        </p:txBody>
      </p:sp>
      <p:sp>
        <p:nvSpPr>
          <p:cNvPr id="205" name="Google Shape;205;p27"/>
          <p:cNvSpPr txBox="1"/>
          <p:nvPr>
            <p:ph idx="1" type="body"/>
          </p:nvPr>
        </p:nvSpPr>
        <p:spPr>
          <a:xfrm>
            <a:off x="2901025" y="965600"/>
            <a:ext cx="3095700" cy="77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Self propelled particles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Social forces</a:t>
            </a:r>
            <a:endParaRPr>
              <a:solidFill>
                <a:srgbClr val="000000"/>
              </a:solidFill>
            </a:endParaRPr>
          </a:p>
        </p:txBody>
      </p:sp>
      <p:sp>
        <p:nvSpPr>
          <p:cNvPr id="206" name="Google Shape;206;p27"/>
          <p:cNvSpPr txBox="1"/>
          <p:nvPr>
            <p:ph type="title"/>
          </p:nvPr>
        </p:nvSpPr>
        <p:spPr>
          <a:xfrm>
            <a:off x="774875" y="965600"/>
            <a:ext cx="1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Simulation</a:t>
            </a:r>
            <a:endParaRPr sz="1800">
              <a:latin typeface="Calibri"/>
              <a:ea typeface="Calibri"/>
              <a:cs typeface="Calibri"/>
              <a:sym typeface="Calibri"/>
            </a:endParaRPr>
          </a:p>
        </p:txBody>
      </p:sp>
      <p:sp>
        <p:nvSpPr>
          <p:cNvPr id="207" name="Google Shape;207;p27"/>
          <p:cNvSpPr txBox="1"/>
          <p:nvPr>
            <p:ph type="title"/>
          </p:nvPr>
        </p:nvSpPr>
        <p:spPr>
          <a:xfrm>
            <a:off x="3673500" y="1997975"/>
            <a:ext cx="1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Compare</a:t>
            </a:r>
            <a:endParaRPr sz="1800">
              <a:latin typeface="Calibri"/>
              <a:ea typeface="Calibri"/>
              <a:cs typeface="Calibri"/>
              <a:sym typeface="Calibri"/>
            </a:endParaRPr>
          </a:p>
        </p:txBody>
      </p:sp>
      <p:cxnSp>
        <p:nvCxnSpPr>
          <p:cNvPr id="208" name="Google Shape;208;p27"/>
          <p:cNvCxnSpPr/>
          <p:nvPr/>
        </p:nvCxnSpPr>
        <p:spPr>
          <a:xfrm>
            <a:off x="4583025" y="2775625"/>
            <a:ext cx="0" cy="20112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27"/>
          <p:cNvSpPr txBox="1"/>
          <p:nvPr/>
        </p:nvSpPr>
        <p:spPr>
          <a:xfrm>
            <a:off x="609600" y="2690300"/>
            <a:ext cx="3388500" cy="24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Microscopic parameters</a:t>
            </a:r>
            <a:endParaRPr sz="1800"/>
          </a:p>
          <a:p>
            <a:pPr indent="0" lvl="0" marL="0" rtl="0" algn="ctr">
              <a:spcBef>
                <a:spcPts val="0"/>
              </a:spcBef>
              <a:spcAft>
                <a:spcPts val="0"/>
              </a:spcAft>
              <a:buNone/>
            </a:pPr>
            <a:r>
              <a:rPr lang="es" sz="1800"/>
              <a:t>J</a:t>
            </a:r>
            <a:r>
              <a:rPr baseline="-25000" lang="es" sz="1800"/>
              <a:t>sim</a:t>
            </a:r>
            <a:r>
              <a:rPr lang="es" sz="1800"/>
              <a:t>	n</a:t>
            </a:r>
            <a:r>
              <a:rPr baseline="-25000" lang="es" sz="1800"/>
              <a:t>sim</a:t>
            </a:r>
            <a:endParaRPr sz="1800"/>
          </a:p>
          <a:p>
            <a:pPr indent="0" lvl="0" marL="0" rtl="0" algn="ctr">
              <a:spcBef>
                <a:spcPts val="0"/>
              </a:spcBef>
              <a:spcAft>
                <a:spcPts val="0"/>
              </a:spcAft>
              <a:buNone/>
            </a:pPr>
            <a:r>
              <a:t/>
            </a:r>
            <a:endParaRPr sz="1800"/>
          </a:p>
          <a:p>
            <a:pPr indent="-342900" lvl="0" marL="457200" rtl="0" algn="ctr">
              <a:spcBef>
                <a:spcPts val="0"/>
              </a:spcBef>
              <a:spcAft>
                <a:spcPts val="0"/>
              </a:spcAft>
              <a:buSzPts val="1800"/>
              <a:buChar char="●"/>
            </a:pPr>
            <a:r>
              <a:rPr lang="es" sz="1800"/>
              <a:t>simulation inputs</a:t>
            </a:r>
            <a:endParaRPr sz="1800"/>
          </a:p>
        </p:txBody>
      </p:sp>
      <p:sp>
        <p:nvSpPr>
          <p:cNvPr id="210" name="Google Shape;210;p27"/>
          <p:cNvSpPr txBox="1"/>
          <p:nvPr/>
        </p:nvSpPr>
        <p:spPr>
          <a:xfrm>
            <a:off x="5287675" y="2690300"/>
            <a:ext cx="3388500" cy="24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Maximum entropy model</a:t>
            </a:r>
            <a:endParaRPr sz="1800"/>
          </a:p>
          <a:p>
            <a:pPr indent="0" lvl="0" marL="0" rtl="0" algn="ctr">
              <a:spcBef>
                <a:spcPts val="0"/>
              </a:spcBef>
              <a:spcAft>
                <a:spcPts val="0"/>
              </a:spcAft>
              <a:buNone/>
            </a:pPr>
            <a:r>
              <a:rPr lang="es" sz="1800"/>
              <a:t>J</a:t>
            </a:r>
            <a:r>
              <a:rPr baseline="-25000" lang="es" sz="1800"/>
              <a:t>mem</a:t>
            </a:r>
            <a:r>
              <a:rPr lang="es" sz="1800"/>
              <a:t>	 n</a:t>
            </a:r>
            <a:r>
              <a:rPr baseline="-25000" lang="es" sz="1800"/>
              <a:t>mem</a:t>
            </a:r>
            <a:endParaRPr baseline="-25000" sz="1800"/>
          </a:p>
          <a:p>
            <a:pPr indent="0" lvl="0" marL="0" rtl="0" algn="ctr">
              <a:spcBef>
                <a:spcPts val="0"/>
              </a:spcBef>
              <a:spcAft>
                <a:spcPts val="0"/>
              </a:spcAft>
              <a:buNone/>
            </a:pPr>
            <a:r>
              <a:t/>
            </a:r>
            <a:endParaRPr sz="1800"/>
          </a:p>
          <a:p>
            <a:pPr indent="-342900" lvl="0" marL="457200" rtl="0" algn="ctr">
              <a:spcBef>
                <a:spcPts val="0"/>
              </a:spcBef>
              <a:spcAft>
                <a:spcPts val="0"/>
              </a:spcAft>
              <a:buSzPts val="1800"/>
              <a:buChar char="●"/>
            </a:pPr>
            <a:r>
              <a:rPr lang="es" sz="1800"/>
              <a:t>just like withe the real data</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28"/>
          <p:cNvPicPr preferRelativeResize="0"/>
          <p:nvPr/>
        </p:nvPicPr>
        <p:blipFill>
          <a:blip r:embed="rId3">
            <a:alphaModFix/>
          </a:blip>
          <a:stretch>
            <a:fillRect/>
          </a:stretch>
        </p:blipFill>
        <p:spPr>
          <a:xfrm>
            <a:off x="632713" y="99575"/>
            <a:ext cx="7878575" cy="2663850"/>
          </a:xfrm>
          <a:prstGeom prst="rect">
            <a:avLst/>
          </a:prstGeom>
          <a:noFill/>
          <a:ln>
            <a:noFill/>
          </a:ln>
        </p:spPr>
      </p:pic>
      <p:sp>
        <p:nvSpPr>
          <p:cNvPr id="216" name="Google Shape;216;p28"/>
          <p:cNvSpPr txBox="1"/>
          <p:nvPr/>
        </p:nvSpPr>
        <p:spPr>
          <a:xfrm>
            <a:off x="1220850" y="3025350"/>
            <a:ext cx="6702300" cy="63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proportional values, not equal				~  3 x  		</a:t>
            </a:r>
            <a:endParaRPr sz="1800"/>
          </a:p>
          <a:p>
            <a:pPr indent="0" lvl="0" marL="0" rtl="0" algn="l">
              <a:spcBef>
                <a:spcPts val="0"/>
              </a:spcBef>
              <a:spcAft>
                <a:spcPts val="0"/>
              </a:spcAft>
              <a:buNone/>
            </a:pPr>
            <a:r>
              <a:t/>
            </a:r>
            <a:endParaRPr sz="1800"/>
          </a:p>
        </p:txBody>
      </p:sp>
      <p:pic>
        <p:nvPicPr>
          <p:cNvPr id="217" name="Google Shape;217;p28"/>
          <p:cNvPicPr preferRelativeResize="0"/>
          <p:nvPr/>
        </p:nvPicPr>
        <p:blipFill>
          <a:blip r:embed="rId4">
            <a:alphaModFix/>
          </a:blip>
          <a:stretch>
            <a:fillRect/>
          </a:stretch>
        </p:blipFill>
        <p:spPr>
          <a:xfrm>
            <a:off x="5479450" y="3025350"/>
            <a:ext cx="737500" cy="391100"/>
          </a:xfrm>
          <a:prstGeom prst="rect">
            <a:avLst/>
          </a:prstGeom>
          <a:noFill/>
          <a:ln>
            <a:noFill/>
          </a:ln>
        </p:spPr>
      </p:pic>
      <p:pic>
        <p:nvPicPr>
          <p:cNvPr id="218" name="Google Shape;218;p28"/>
          <p:cNvPicPr preferRelativeResize="0"/>
          <p:nvPr/>
        </p:nvPicPr>
        <p:blipFill>
          <a:blip r:embed="rId5">
            <a:alphaModFix/>
          </a:blip>
          <a:stretch>
            <a:fillRect/>
          </a:stretch>
        </p:blipFill>
        <p:spPr>
          <a:xfrm>
            <a:off x="7002950" y="3025351"/>
            <a:ext cx="586761" cy="343200"/>
          </a:xfrm>
          <a:prstGeom prst="rect">
            <a:avLst/>
          </a:prstGeom>
          <a:noFill/>
          <a:ln>
            <a:noFill/>
          </a:ln>
        </p:spPr>
      </p:pic>
      <p:sp>
        <p:nvSpPr>
          <p:cNvPr id="219" name="Google Shape;219;p28"/>
          <p:cNvSpPr txBox="1"/>
          <p:nvPr/>
        </p:nvSpPr>
        <p:spPr>
          <a:xfrm>
            <a:off x="914325" y="4164950"/>
            <a:ext cx="13530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Calibration</a:t>
            </a:r>
            <a:endParaRPr sz="1800"/>
          </a:p>
        </p:txBody>
      </p:sp>
      <p:sp>
        <p:nvSpPr>
          <p:cNvPr id="220" name="Google Shape;220;p28"/>
          <p:cNvSpPr txBox="1"/>
          <p:nvPr/>
        </p:nvSpPr>
        <p:spPr>
          <a:xfrm>
            <a:off x="2571950" y="3945700"/>
            <a:ext cx="32910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Observed in real flocks (mem)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s" sz="1800"/>
              <a:t>True interactions</a:t>
            </a:r>
            <a:endParaRPr sz="1800"/>
          </a:p>
        </p:txBody>
      </p:sp>
      <p:pic>
        <p:nvPicPr>
          <p:cNvPr id="221" name="Google Shape;221;p28"/>
          <p:cNvPicPr preferRelativeResize="0"/>
          <p:nvPr/>
        </p:nvPicPr>
        <p:blipFill>
          <a:blip r:embed="rId6">
            <a:alphaModFix/>
          </a:blip>
          <a:stretch>
            <a:fillRect/>
          </a:stretch>
        </p:blipFill>
        <p:spPr>
          <a:xfrm>
            <a:off x="6005700" y="4012950"/>
            <a:ext cx="1361389" cy="343207"/>
          </a:xfrm>
          <a:prstGeom prst="rect">
            <a:avLst/>
          </a:prstGeom>
          <a:noFill/>
          <a:ln>
            <a:noFill/>
          </a:ln>
        </p:spPr>
      </p:pic>
      <p:pic>
        <p:nvPicPr>
          <p:cNvPr id="222" name="Google Shape;222;p28"/>
          <p:cNvPicPr preferRelativeResize="0"/>
          <p:nvPr/>
        </p:nvPicPr>
        <p:blipFill>
          <a:blip r:embed="rId7">
            <a:alphaModFix/>
          </a:blip>
          <a:stretch>
            <a:fillRect/>
          </a:stretch>
        </p:blipFill>
        <p:spPr>
          <a:xfrm>
            <a:off x="6055300" y="4538200"/>
            <a:ext cx="1140311" cy="343200"/>
          </a:xfrm>
          <a:prstGeom prst="rect">
            <a:avLst/>
          </a:prstGeom>
          <a:noFill/>
          <a:ln>
            <a:noFill/>
          </a:ln>
        </p:spPr>
      </p:pic>
      <p:sp>
        <p:nvSpPr>
          <p:cNvPr id="223" name="Google Shape;223;p28"/>
          <p:cNvSpPr/>
          <p:nvPr/>
        </p:nvSpPr>
        <p:spPr>
          <a:xfrm>
            <a:off x="2251325" y="4095300"/>
            <a:ext cx="366925" cy="703550"/>
          </a:xfrm>
          <a:custGeom>
            <a:rect b="b" l="l" r="r" t="t"/>
            <a:pathLst>
              <a:path extrusionOk="0" h="31203" w="14677">
                <a:moveTo>
                  <a:pt x="14677" y="0"/>
                </a:moveTo>
                <a:cubicBezTo>
                  <a:pt x="12239" y="2763"/>
                  <a:pt x="457" y="11376"/>
                  <a:pt x="51" y="16576"/>
                </a:cubicBezTo>
                <a:cubicBezTo>
                  <a:pt x="-355" y="21777"/>
                  <a:pt x="10209" y="28765"/>
                  <a:pt x="12240" y="31203"/>
                </a:cubicBezTo>
              </a:path>
            </a:pathLst>
          </a:custGeom>
          <a:noFill/>
          <a:ln cap="flat" cmpd="sng" w="19050">
            <a:solidFill>
              <a:schemeClr val="dk2"/>
            </a:solidFill>
            <a:prstDash val="solid"/>
            <a:round/>
            <a:headEnd len="med" w="med" type="none"/>
            <a:tailEnd len="med" w="med" type="stealth"/>
          </a:ln>
        </p:spPr>
      </p:sp>
      <p:sp>
        <p:nvSpPr>
          <p:cNvPr id="224" name="Google Shape;224;p28"/>
          <p:cNvSpPr txBox="1"/>
          <p:nvPr/>
        </p:nvSpPr>
        <p:spPr>
          <a:xfrm>
            <a:off x="7081650" y="3942625"/>
            <a:ext cx="441900" cy="280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2</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8" name="Shape 228"/>
        <p:cNvGrpSpPr/>
        <p:nvPr/>
      </p:nvGrpSpPr>
      <p:grpSpPr>
        <a:xfrm>
          <a:off x="0" y="0"/>
          <a:ext cx="0" cy="0"/>
          <a:chOff x="0" y="0"/>
          <a:chExt cx="0" cy="0"/>
        </a:xfrm>
      </p:grpSpPr>
      <p:sp>
        <p:nvSpPr>
          <p:cNvPr id="229" name="Google Shape;229;p29"/>
          <p:cNvSpPr txBox="1"/>
          <p:nvPr>
            <p:ph type="title"/>
          </p:nvPr>
        </p:nvSpPr>
        <p:spPr>
          <a:xfrm>
            <a:off x="165450" y="103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Calibri"/>
                <a:ea typeface="Calibri"/>
                <a:cs typeface="Calibri"/>
                <a:sym typeface="Calibri"/>
              </a:rPr>
              <a:t>Thank you</a:t>
            </a:r>
            <a:endParaRPr>
              <a:solidFill>
                <a:srgbClr val="FFFFFF"/>
              </a:solidFill>
              <a:latin typeface="Calibri"/>
              <a:ea typeface="Calibri"/>
              <a:cs typeface="Calibri"/>
              <a:sym typeface="Calibri"/>
            </a:endParaRPr>
          </a:p>
        </p:txBody>
      </p:sp>
      <p:pic>
        <p:nvPicPr>
          <p:cNvPr id="230" name="Google Shape;230;p29"/>
          <p:cNvPicPr preferRelativeResize="0"/>
          <p:nvPr/>
        </p:nvPicPr>
        <p:blipFill>
          <a:blip r:embed="rId3">
            <a:alphaModFix/>
          </a:blip>
          <a:stretch>
            <a:fillRect/>
          </a:stretch>
        </p:blipFill>
        <p:spPr>
          <a:xfrm>
            <a:off x="0" y="0"/>
            <a:ext cx="9144000" cy="4514847"/>
          </a:xfrm>
          <a:prstGeom prst="rect">
            <a:avLst/>
          </a:prstGeom>
          <a:noFill/>
          <a:ln>
            <a:noFill/>
          </a:ln>
        </p:spPr>
      </p:pic>
      <p:sp>
        <p:nvSpPr>
          <p:cNvPr id="231" name="Google Shape;231;p29"/>
          <p:cNvSpPr txBox="1"/>
          <p:nvPr/>
        </p:nvSpPr>
        <p:spPr>
          <a:xfrm>
            <a:off x="1061700" y="4723800"/>
            <a:ext cx="70206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FFFF"/>
                </a:solidFill>
              </a:rPr>
              <a:t>Thank you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7" name="Google Shape;23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3" name="Google Shape;24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4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Flock of Starling Birds</a:t>
            </a:r>
            <a:endParaRPr>
              <a:latin typeface="Calibri"/>
              <a:ea typeface="Calibri"/>
              <a:cs typeface="Calibri"/>
              <a:sym typeface="Calibri"/>
            </a:endParaRPr>
          </a:p>
        </p:txBody>
      </p:sp>
      <p:pic>
        <p:nvPicPr>
          <p:cNvPr id="68" name="Google Shape;68;p14"/>
          <p:cNvPicPr preferRelativeResize="0"/>
          <p:nvPr/>
        </p:nvPicPr>
        <p:blipFill>
          <a:blip r:embed="rId3">
            <a:alphaModFix/>
          </a:blip>
          <a:stretch>
            <a:fillRect/>
          </a:stretch>
        </p:blipFill>
        <p:spPr>
          <a:xfrm>
            <a:off x="1712700" y="948500"/>
            <a:ext cx="5503049" cy="3491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simulation model</a:t>
            </a:r>
            <a:endParaRPr>
              <a:latin typeface="Calibri"/>
              <a:ea typeface="Calibri"/>
              <a:cs typeface="Calibri"/>
              <a:sym typeface="Calibri"/>
            </a:endParaRPr>
          </a:p>
        </p:txBody>
      </p:sp>
      <p:pic>
        <p:nvPicPr>
          <p:cNvPr id="249" name="Google Shape;249;p32"/>
          <p:cNvPicPr preferRelativeResize="0"/>
          <p:nvPr/>
        </p:nvPicPr>
        <p:blipFill>
          <a:blip r:embed="rId3">
            <a:alphaModFix/>
          </a:blip>
          <a:stretch>
            <a:fillRect/>
          </a:stretch>
        </p:blipFill>
        <p:spPr>
          <a:xfrm>
            <a:off x="152400" y="1170125"/>
            <a:ext cx="4800600" cy="1447800"/>
          </a:xfrm>
          <a:prstGeom prst="rect">
            <a:avLst/>
          </a:prstGeom>
          <a:noFill/>
          <a:ln>
            <a:noFill/>
          </a:ln>
        </p:spPr>
      </p:pic>
      <p:pic>
        <p:nvPicPr>
          <p:cNvPr id="250" name="Google Shape;250;p32"/>
          <p:cNvPicPr preferRelativeResize="0"/>
          <p:nvPr/>
        </p:nvPicPr>
        <p:blipFill>
          <a:blip r:embed="rId4">
            <a:alphaModFix/>
          </a:blip>
          <a:stretch>
            <a:fillRect/>
          </a:stretch>
        </p:blipFill>
        <p:spPr>
          <a:xfrm>
            <a:off x="152400" y="2770325"/>
            <a:ext cx="4171950" cy="215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2483100" y="67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Additional Material:</a:t>
            </a:r>
            <a:endParaRPr>
              <a:latin typeface="Calibri"/>
              <a:ea typeface="Calibri"/>
              <a:cs typeface="Calibri"/>
              <a:sym typeface="Calibri"/>
            </a:endParaRPr>
          </a:p>
        </p:txBody>
      </p:sp>
      <p:sp>
        <p:nvSpPr>
          <p:cNvPr id="256" name="Google Shape;256;p33"/>
          <p:cNvSpPr txBox="1"/>
          <p:nvPr>
            <p:ph idx="1" type="body"/>
          </p:nvPr>
        </p:nvSpPr>
        <p:spPr>
          <a:xfrm>
            <a:off x="3944000" y="232125"/>
            <a:ext cx="2419500" cy="48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Experimental data:</a:t>
            </a:r>
            <a:endParaRPr/>
          </a:p>
        </p:txBody>
      </p:sp>
      <p:pic>
        <p:nvPicPr>
          <p:cNvPr id="257" name="Google Shape;257;p33"/>
          <p:cNvPicPr preferRelativeResize="0"/>
          <p:nvPr/>
        </p:nvPicPr>
        <p:blipFill>
          <a:blip r:embed="rId3">
            <a:alphaModFix/>
          </a:blip>
          <a:stretch>
            <a:fillRect/>
          </a:stretch>
        </p:blipFill>
        <p:spPr>
          <a:xfrm>
            <a:off x="6270075" y="67938"/>
            <a:ext cx="2419500" cy="5007637"/>
          </a:xfrm>
          <a:prstGeom prst="rect">
            <a:avLst/>
          </a:prstGeom>
          <a:noFill/>
          <a:ln>
            <a:noFill/>
          </a:ln>
        </p:spPr>
      </p:pic>
      <p:sp>
        <p:nvSpPr>
          <p:cNvPr id="258" name="Google Shape;258;p33"/>
          <p:cNvSpPr txBox="1"/>
          <p:nvPr/>
        </p:nvSpPr>
        <p:spPr>
          <a:xfrm>
            <a:off x="1221713" y="717225"/>
            <a:ext cx="1757100" cy="6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4 Bird correlation:</a:t>
            </a:r>
            <a:endParaRPr/>
          </a:p>
        </p:txBody>
      </p:sp>
      <p:pic>
        <p:nvPicPr>
          <p:cNvPr id="259" name="Google Shape;259;p33"/>
          <p:cNvPicPr preferRelativeResize="0"/>
          <p:nvPr/>
        </p:nvPicPr>
        <p:blipFill>
          <a:blip r:embed="rId4">
            <a:alphaModFix/>
          </a:blip>
          <a:stretch>
            <a:fillRect/>
          </a:stretch>
        </p:blipFill>
        <p:spPr>
          <a:xfrm>
            <a:off x="1125925" y="1258425"/>
            <a:ext cx="3895725" cy="1047750"/>
          </a:xfrm>
          <a:prstGeom prst="rect">
            <a:avLst/>
          </a:prstGeom>
          <a:noFill/>
          <a:ln>
            <a:noFill/>
          </a:ln>
        </p:spPr>
      </p:pic>
      <p:pic>
        <p:nvPicPr>
          <p:cNvPr id="260" name="Google Shape;260;p33"/>
          <p:cNvPicPr preferRelativeResize="0"/>
          <p:nvPr/>
        </p:nvPicPr>
        <p:blipFill>
          <a:blip r:embed="rId5">
            <a:alphaModFix/>
          </a:blip>
          <a:stretch>
            <a:fillRect/>
          </a:stretch>
        </p:blipFill>
        <p:spPr>
          <a:xfrm>
            <a:off x="1072775" y="2140750"/>
            <a:ext cx="4002024" cy="2934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1390475" y="52275"/>
            <a:ext cx="6598228"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What we can measure from the data?</a:t>
            </a:r>
            <a:endParaRPr>
              <a:latin typeface="Calibri"/>
              <a:ea typeface="Calibri"/>
              <a:cs typeface="Calibri"/>
              <a:sym typeface="Calibri"/>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We define the normalized velocity variables,</a:t>
            </a:r>
            <a:endParaRPr sz="1400"/>
          </a:p>
          <a:p>
            <a:pPr indent="0" lvl="0" marL="0" rtl="0" algn="l">
              <a:spcBef>
                <a:spcPts val="1600"/>
              </a:spcBef>
              <a:spcAft>
                <a:spcPts val="0"/>
              </a:spcAft>
              <a:buNone/>
            </a:pPr>
            <a:r>
              <a:rPr lang="es" sz="1400"/>
              <a:t>which are stationary states, so they have the jointly probability distribution,</a:t>
            </a:r>
            <a:endParaRPr sz="1400"/>
          </a:p>
          <a:p>
            <a:pPr indent="-317500" lvl="0" marL="457200" rtl="0" algn="l">
              <a:spcBef>
                <a:spcPts val="1600"/>
              </a:spcBef>
              <a:spcAft>
                <a:spcPts val="0"/>
              </a:spcAft>
              <a:buSzPts val="1400"/>
              <a:buChar char="●"/>
            </a:pPr>
            <a:r>
              <a:rPr lang="es" sz="1400"/>
              <a:t>We want the probability that fit the data but we want it without make any </a:t>
            </a:r>
            <a:r>
              <a:rPr lang="es" sz="1400"/>
              <a:t>unnecessary</a:t>
            </a:r>
            <a:r>
              <a:rPr lang="es" sz="1400"/>
              <a:t> </a:t>
            </a:r>
            <a:r>
              <a:rPr lang="es" sz="1400"/>
              <a:t>hypothesis</a:t>
            </a:r>
            <a:r>
              <a:rPr lang="es" sz="1400"/>
              <a:t> on the model. </a:t>
            </a:r>
            <a:endParaRPr sz="1400"/>
          </a:p>
          <a:p>
            <a:pPr indent="-317500" lvl="0" marL="457200" rtl="0" algn="l">
              <a:spcBef>
                <a:spcPts val="0"/>
              </a:spcBef>
              <a:spcAft>
                <a:spcPts val="0"/>
              </a:spcAft>
              <a:buSzPts val="1400"/>
              <a:buChar char="●"/>
            </a:pPr>
            <a:r>
              <a:rPr lang="es" sz="1400"/>
              <a:t>We can’t obtain the the prob. distribution directly from the data. Instead,  we can obtain is the correlation matrix of the normalized velocity, so we want to measure: </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s" sz="1400"/>
              <a:t>there exists a variety of distributions that can be fit by the data, but the minimum structure comes from Maximum Entropy Method . </a:t>
            </a:r>
            <a:endParaRPr sz="1400"/>
          </a:p>
          <a:p>
            <a:pPr indent="0" lvl="0" marL="457200" rtl="0" algn="l">
              <a:spcBef>
                <a:spcPts val="1600"/>
              </a:spcBef>
              <a:spcAft>
                <a:spcPts val="0"/>
              </a:spcAft>
              <a:buNone/>
            </a:pPr>
            <a:r>
              <a:rPr lang="es" sz="1400"/>
              <a:t>We just construct the model with the maximum information available!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75" name="Google Shape;75;p15"/>
          <p:cNvPicPr preferRelativeResize="0"/>
          <p:nvPr/>
        </p:nvPicPr>
        <p:blipFill>
          <a:blip r:embed="rId3">
            <a:alphaModFix/>
          </a:blip>
          <a:stretch>
            <a:fillRect/>
          </a:stretch>
        </p:blipFill>
        <p:spPr>
          <a:xfrm>
            <a:off x="4425213" y="1260775"/>
            <a:ext cx="1194975" cy="282275"/>
          </a:xfrm>
          <a:prstGeom prst="rect">
            <a:avLst/>
          </a:prstGeom>
          <a:noFill/>
          <a:ln>
            <a:noFill/>
          </a:ln>
        </p:spPr>
      </p:pic>
      <p:pic>
        <p:nvPicPr>
          <p:cNvPr id="76" name="Google Shape;76;p15"/>
          <p:cNvPicPr preferRelativeResize="0"/>
          <p:nvPr/>
        </p:nvPicPr>
        <p:blipFill>
          <a:blip r:embed="rId4">
            <a:alphaModFix/>
          </a:blip>
          <a:stretch>
            <a:fillRect/>
          </a:stretch>
        </p:blipFill>
        <p:spPr>
          <a:xfrm>
            <a:off x="6449800" y="1673900"/>
            <a:ext cx="949800" cy="363528"/>
          </a:xfrm>
          <a:prstGeom prst="rect">
            <a:avLst/>
          </a:prstGeom>
          <a:noFill/>
          <a:ln>
            <a:noFill/>
          </a:ln>
        </p:spPr>
      </p:pic>
      <p:pic>
        <p:nvPicPr>
          <p:cNvPr id="77" name="Google Shape;77;p15"/>
          <p:cNvPicPr preferRelativeResize="0"/>
          <p:nvPr/>
        </p:nvPicPr>
        <p:blipFill>
          <a:blip r:embed="rId5">
            <a:alphaModFix/>
          </a:blip>
          <a:stretch>
            <a:fillRect/>
          </a:stretch>
        </p:blipFill>
        <p:spPr>
          <a:xfrm>
            <a:off x="3700550" y="3274625"/>
            <a:ext cx="2139842" cy="36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Maximum Entropy Method</a:t>
            </a:r>
            <a:endParaRPr>
              <a:latin typeface="Calibri"/>
              <a:ea typeface="Calibri"/>
              <a:cs typeface="Calibri"/>
              <a:sym typeface="Calibri"/>
            </a:endParaRPr>
          </a:p>
        </p:txBody>
      </p:sp>
      <p:sp>
        <p:nvSpPr>
          <p:cNvPr id="83" name="Google Shape;83;p16"/>
          <p:cNvSpPr txBox="1"/>
          <p:nvPr>
            <p:ph idx="1" type="body"/>
          </p:nvPr>
        </p:nvSpPr>
        <p:spPr>
          <a:xfrm>
            <a:off x="311700" y="1152475"/>
            <a:ext cx="8520600" cy="3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To obtain the probability consistent with the data, we need to extremize the Shannon Entropy.  In general, the Lagrangian Multiplier of Shannon Entropy:</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rPr lang="es" sz="1200"/>
              <a:t>If we maximize with respect to the probability: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rPr lang="es" sz="1200"/>
              <a:t>And if we </a:t>
            </a:r>
            <a:r>
              <a:rPr lang="es" sz="1200"/>
              <a:t>optimize</a:t>
            </a:r>
            <a:r>
              <a:rPr lang="es" sz="1200"/>
              <a:t> with respect to the multiplier: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rPr lang="es" sz="1200"/>
              <a:t>In our model, the variables are the correlation, which means we need a multiplier with two indices,  the J. At last,</a:t>
            </a:r>
            <a:endParaRPr sz="1200"/>
          </a:p>
        </p:txBody>
      </p:sp>
      <p:pic>
        <p:nvPicPr>
          <p:cNvPr id="84" name="Google Shape;84;p16"/>
          <p:cNvPicPr preferRelativeResize="0"/>
          <p:nvPr/>
        </p:nvPicPr>
        <p:blipFill>
          <a:blip r:embed="rId3">
            <a:alphaModFix/>
          </a:blip>
          <a:stretch>
            <a:fillRect/>
          </a:stretch>
        </p:blipFill>
        <p:spPr>
          <a:xfrm>
            <a:off x="2920775" y="4280625"/>
            <a:ext cx="2893339" cy="572700"/>
          </a:xfrm>
          <a:prstGeom prst="rect">
            <a:avLst/>
          </a:prstGeom>
          <a:noFill/>
          <a:ln>
            <a:noFill/>
          </a:ln>
        </p:spPr>
      </p:pic>
      <p:pic>
        <p:nvPicPr>
          <p:cNvPr id="85" name="Google Shape;85;p16"/>
          <p:cNvPicPr preferRelativeResize="0"/>
          <p:nvPr/>
        </p:nvPicPr>
        <p:blipFill>
          <a:blip r:embed="rId4">
            <a:alphaModFix/>
          </a:blip>
          <a:stretch>
            <a:fillRect/>
          </a:stretch>
        </p:blipFill>
        <p:spPr>
          <a:xfrm>
            <a:off x="2715775" y="1581750"/>
            <a:ext cx="4081987" cy="572700"/>
          </a:xfrm>
          <a:prstGeom prst="rect">
            <a:avLst/>
          </a:prstGeom>
          <a:noFill/>
          <a:ln>
            <a:noFill/>
          </a:ln>
        </p:spPr>
      </p:pic>
      <p:pic>
        <p:nvPicPr>
          <p:cNvPr id="86" name="Google Shape;86;p16"/>
          <p:cNvPicPr preferRelativeResize="0"/>
          <p:nvPr/>
        </p:nvPicPr>
        <p:blipFill>
          <a:blip r:embed="rId5">
            <a:alphaModFix/>
          </a:blip>
          <a:stretch>
            <a:fillRect/>
          </a:stretch>
        </p:blipFill>
        <p:spPr>
          <a:xfrm>
            <a:off x="997875" y="2522771"/>
            <a:ext cx="1564149" cy="572700"/>
          </a:xfrm>
          <a:prstGeom prst="rect">
            <a:avLst/>
          </a:prstGeom>
          <a:noFill/>
          <a:ln>
            <a:noFill/>
          </a:ln>
        </p:spPr>
      </p:pic>
      <p:cxnSp>
        <p:nvCxnSpPr>
          <p:cNvPr id="87" name="Google Shape;87;p16"/>
          <p:cNvCxnSpPr/>
          <p:nvPr/>
        </p:nvCxnSpPr>
        <p:spPr>
          <a:xfrm flipH="1" rot="10800000">
            <a:off x="3069700" y="2796975"/>
            <a:ext cx="1718700" cy="24300"/>
          </a:xfrm>
          <a:prstGeom prst="straightConnector1">
            <a:avLst/>
          </a:prstGeom>
          <a:noFill/>
          <a:ln cap="flat" cmpd="sng" w="28575">
            <a:solidFill>
              <a:schemeClr val="dk2"/>
            </a:solidFill>
            <a:prstDash val="solid"/>
            <a:round/>
            <a:headEnd len="med" w="med" type="none"/>
            <a:tailEnd len="med" w="med" type="triangle"/>
          </a:ln>
        </p:spPr>
      </p:cxnSp>
      <p:pic>
        <p:nvPicPr>
          <p:cNvPr id="88" name="Google Shape;88;p16"/>
          <p:cNvPicPr preferRelativeResize="0"/>
          <p:nvPr/>
        </p:nvPicPr>
        <p:blipFill>
          <a:blip r:embed="rId6">
            <a:alphaModFix/>
          </a:blip>
          <a:stretch>
            <a:fillRect/>
          </a:stretch>
        </p:blipFill>
        <p:spPr>
          <a:xfrm>
            <a:off x="5022550" y="2522776"/>
            <a:ext cx="2418005" cy="572700"/>
          </a:xfrm>
          <a:prstGeom prst="rect">
            <a:avLst/>
          </a:prstGeom>
          <a:noFill/>
          <a:ln>
            <a:noFill/>
          </a:ln>
        </p:spPr>
      </p:pic>
      <p:cxnSp>
        <p:nvCxnSpPr>
          <p:cNvPr id="89" name="Google Shape;89;p16"/>
          <p:cNvCxnSpPr/>
          <p:nvPr/>
        </p:nvCxnSpPr>
        <p:spPr>
          <a:xfrm flipH="1" rot="10800000">
            <a:off x="3069688" y="3644525"/>
            <a:ext cx="1718700" cy="24300"/>
          </a:xfrm>
          <a:prstGeom prst="straightConnector1">
            <a:avLst/>
          </a:prstGeom>
          <a:noFill/>
          <a:ln cap="flat" cmpd="sng" w="28575">
            <a:solidFill>
              <a:schemeClr val="dk2"/>
            </a:solidFill>
            <a:prstDash val="solid"/>
            <a:round/>
            <a:headEnd len="med" w="med" type="none"/>
            <a:tailEnd len="med" w="med" type="triangle"/>
          </a:ln>
        </p:spPr>
      </p:cxnSp>
      <p:pic>
        <p:nvPicPr>
          <p:cNvPr id="90" name="Google Shape;90;p16"/>
          <p:cNvPicPr preferRelativeResize="0"/>
          <p:nvPr/>
        </p:nvPicPr>
        <p:blipFill>
          <a:blip r:embed="rId7">
            <a:alphaModFix/>
          </a:blip>
          <a:stretch>
            <a:fillRect/>
          </a:stretch>
        </p:blipFill>
        <p:spPr>
          <a:xfrm>
            <a:off x="997875" y="3362875"/>
            <a:ext cx="1564150" cy="513041"/>
          </a:xfrm>
          <a:prstGeom prst="rect">
            <a:avLst/>
          </a:prstGeom>
          <a:noFill/>
          <a:ln>
            <a:noFill/>
          </a:ln>
        </p:spPr>
      </p:pic>
      <p:pic>
        <p:nvPicPr>
          <p:cNvPr id="91" name="Google Shape;91;p16"/>
          <p:cNvPicPr preferRelativeResize="0"/>
          <p:nvPr/>
        </p:nvPicPr>
        <p:blipFill>
          <a:blip r:embed="rId8">
            <a:alphaModFix/>
          </a:blip>
          <a:stretch>
            <a:fillRect/>
          </a:stretch>
        </p:blipFill>
        <p:spPr>
          <a:xfrm>
            <a:off x="4934219" y="3303225"/>
            <a:ext cx="3662266"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The model</a:t>
            </a:r>
            <a:endParaRPr>
              <a:latin typeface="Calibri"/>
              <a:ea typeface="Calibri"/>
              <a:cs typeface="Calibri"/>
              <a:sym typeface="Calibri"/>
            </a:endParaRPr>
          </a:p>
        </p:txBody>
      </p:sp>
      <p:sp>
        <p:nvSpPr>
          <p:cNvPr id="97" name="Google Shape;9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This model is the Heisenberg model of spins, which is good because we know how to deal with the Heisenberg model. </a:t>
            </a:r>
            <a:endParaRPr sz="1200"/>
          </a:p>
          <a:p>
            <a:pPr indent="0" lvl="0" marL="0" rtl="0" algn="l">
              <a:spcBef>
                <a:spcPts val="1600"/>
              </a:spcBef>
              <a:spcAft>
                <a:spcPts val="0"/>
              </a:spcAft>
              <a:buNone/>
            </a:pPr>
            <a:r>
              <a:rPr lang="es" sz="1200"/>
              <a:t>However, we need to make some simplifications due to the change of the bird’s change of neighbours over the time. In this way, it does not make sense to talk about correlation matrix of labeled individuals.</a:t>
            </a:r>
            <a:endParaRPr sz="1200"/>
          </a:p>
          <a:p>
            <a:pPr indent="0" lvl="0" marL="0" rtl="0" algn="l">
              <a:spcBef>
                <a:spcPts val="1600"/>
              </a:spcBef>
              <a:spcAft>
                <a:spcPts val="0"/>
              </a:spcAft>
              <a:buNone/>
            </a:pPr>
            <a:r>
              <a:rPr lang="es" sz="1200"/>
              <a:t>So, we need to suppose that both </a:t>
            </a:r>
            <a:r>
              <a:rPr lang="es" sz="1200"/>
              <a:t>strength</a:t>
            </a:r>
            <a:r>
              <a:rPr lang="es" sz="1200"/>
              <a:t> of interaction and the number of </a:t>
            </a:r>
            <a:r>
              <a:rPr lang="es" sz="1200"/>
              <a:t>neighbours</a:t>
            </a:r>
            <a:r>
              <a:rPr lang="es" sz="1200"/>
              <a:t> are fixed, from which follows the probability distribution:</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rPr lang="es" sz="1200"/>
              <a:t>Now we need to extract from the data both values of </a:t>
            </a:r>
            <a:endParaRPr sz="1200"/>
          </a:p>
          <a:p>
            <a:pPr indent="0" lvl="0" marL="0" rtl="0" algn="l">
              <a:spcBef>
                <a:spcPts val="1600"/>
              </a:spcBef>
              <a:spcAft>
                <a:spcPts val="1600"/>
              </a:spcAft>
              <a:buNone/>
            </a:pPr>
            <a:r>
              <a:rPr lang="es" sz="1200"/>
              <a:t>Another way to do this is to make the maximum entropy method with respect to the average of correlation: </a:t>
            </a:r>
            <a:endParaRPr sz="1200"/>
          </a:p>
        </p:txBody>
      </p:sp>
      <p:pic>
        <p:nvPicPr>
          <p:cNvPr id="98" name="Google Shape;98;p17"/>
          <p:cNvPicPr preferRelativeResize="0"/>
          <p:nvPr/>
        </p:nvPicPr>
        <p:blipFill>
          <a:blip r:embed="rId3">
            <a:alphaModFix/>
          </a:blip>
          <a:stretch>
            <a:fillRect/>
          </a:stretch>
        </p:blipFill>
        <p:spPr>
          <a:xfrm>
            <a:off x="5579850" y="2663125"/>
            <a:ext cx="2471175" cy="535525"/>
          </a:xfrm>
          <a:prstGeom prst="rect">
            <a:avLst/>
          </a:prstGeom>
          <a:noFill/>
          <a:ln>
            <a:noFill/>
          </a:ln>
        </p:spPr>
      </p:pic>
      <p:pic>
        <p:nvPicPr>
          <p:cNvPr id="99" name="Google Shape;99;p17"/>
          <p:cNvPicPr preferRelativeResize="0"/>
          <p:nvPr/>
        </p:nvPicPr>
        <p:blipFill>
          <a:blip r:embed="rId4">
            <a:alphaModFix/>
          </a:blip>
          <a:stretch>
            <a:fillRect/>
          </a:stretch>
        </p:blipFill>
        <p:spPr>
          <a:xfrm>
            <a:off x="4572000" y="3272400"/>
            <a:ext cx="422225" cy="422225"/>
          </a:xfrm>
          <a:prstGeom prst="rect">
            <a:avLst/>
          </a:prstGeom>
          <a:noFill/>
          <a:ln>
            <a:noFill/>
          </a:ln>
        </p:spPr>
      </p:pic>
      <p:pic>
        <p:nvPicPr>
          <p:cNvPr id="100" name="Google Shape;100;p17"/>
          <p:cNvPicPr preferRelativeResize="0"/>
          <p:nvPr/>
        </p:nvPicPr>
        <p:blipFill>
          <a:blip r:embed="rId5">
            <a:alphaModFix/>
          </a:blip>
          <a:stretch>
            <a:fillRect/>
          </a:stretch>
        </p:blipFill>
        <p:spPr>
          <a:xfrm>
            <a:off x="4125400" y="3304476"/>
            <a:ext cx="311375" cy="358075"/>
          </a:xfrm>
          <a:prstGeom prst="rect">
            <a:avLst/>
          </a:prstGeom>
          <a:noFill/>
          <a:ln>
            <a:noFill/>
          </a:ln>
        </p:spPr>
      </p:pic>
      <p:pic>
        <p:nvPicPr>
          <p:cNvPr id="101" name="Google Shape;101;p17"/>
          <p:cNvPicPr preferRelativeResize="0"/>
          <p:nvPr/>
        </p:nvPicPr>
        <p:blipFill rotWithShape="1">
          <a:blip r:embed="rId6">
            <a:alphaModFix/>
          </a:blip>
          <a:srcRect b="0" l="0" r="43275" t="0"/>
          <a:stretch/>
        </p:blipFill>
        <p:spPr>
          <a:xfrm>
            <a:off x="3510225" y="4082838"/>
            <a:ext cx="2123550" cy="747275"/>
          </a:xfrm>
          <a:prstGeom prst="rect">
            <a:avLst/>
          </a:prstGeom>
          <a:noFill/>
          <a:ln>
            <a:noFill/>
          </a:ln>
        </p:spPr>
      </p:pic>
      <p:pic>
        <p:nvPicPr>
          <p:cNvPr id="102" name="Google Shape;102;p17"/>
          <p:cNvPicPr preferRelativeResize="0"/>
          <p:nvPr/>
        </p:nvPicPr>
        <p:blipFill>
          <a:blip r:embed="rId7">
            <a:alphaModFix/>
          </a:blip>
          <a:stretch>
            <a:fillRect/>
          </a:stretch>
        </p:blipFill>
        <p:spPr>
          <a:xfrm>
            <a:off x="1164750" y="2682163"/>
            <a:ext cx="2582328" cy="497450"/>
          </a:xfrm>
          <a:prstGeom prst="rect">
            <a:avLst/>
          </a:prstGeom>
          <a:noFill/>
          <a:ln>
            <a:noFill/>
          </a:ln>
        </p:spPr>
      </p:pic>
      <p:cxnSp>
        <p:nvCxnSpPr>
          <p:cNvPr id="103" name="Google Shape;103;p17"/>
          <p:cNvCxnSpPr/>
          <p:nvPr/>
        </p:nvCxnSpPr>
        <p:spPr>
          <a:xfrm>
            <a:off x="4036750" y="2912288"/>
            <a:ext cx="1253400" cy="37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Methods</a:t>
            </a:r>
            <a:endParaRPr>
              <a:latin typeface="Calibri"/>
              <a:ea typeface="Calibri"/>
              <a:cs typeface="Calibri"/>
              <a:sym typeface="Calibri"/>
            </a:endParaRPr>
          </a:p>
        </p:txBody>
      </p:sp>
      <p:sp>
        <p:nvSpPr>
          <p:cNvPr id="109" name="Google Shape;10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The </a:t>
            </a:r>
            <a:r>
              <a:rPr lang="es"/>
              <a:t>data were obtained in the field using stereometric photography and computer vision techniques;</a:t>
            </a:r>
            <a:endParaRPr/>
          </a:p>
          <a:p>
            <a:pPr indent="-342900" lvl="0" marL="457200" rtl="0" algn="l">
              <a:spcBef>
                <a:spcPts val="0"/>
              </a:spcBef>
              <a:spcAft>
                <a:spcPts val="0"/>
              </a:spcAft>
              <a:buSzPts val="1800"/>
              <a:buChar char="●"/>
            </a:pPr>
            <a:r>
              <a:rPr lang="es"/>
              <a:t>The samples contain 21 distinct flocking events with the amount of 122 to 4268 individuals;</a:t>
            </a:r>
            <a:endParaRPr/>
          </a:p>
          <a:p>
            <a:pPr indent="-342900" lvl="0" marL="457200" rtl="0" algn="l">
              <a:spcBef>
                <a:spcPts val="0"/>
              </a:spcBef>
              <a:spcAft>
                <a:spcPts val="0"/>
              </a:spcAft>
              <a:buSzPts val="1800"/>
              <a:buChar char="●"/>
            </a:pPr>
            <a:r>
              <a:rPr lang="es"/>
              <a:t>The linear extensions among the starlings were between 9.10m and 85.70m and they use triangulation algorithms to measure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idx="1" type="body"/>
          </p:nvPr>
        </p:nvSpPr>
        <p:spPr>
          <a:xfrm>
            <a:off x="487725" y="4048200"/>
            <a:ext cx="7873800" cy="1054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Find the Nc that maximizes the Shannon Entropy;</a:t>
            </a:r>
            <a:endParaRPr sz="1400"/>
          </a:p>
          <a:p>
            <a:pPr indent="-317500" lvl="0" marL="457200" rtl="0" algn="l">
              <a:spcBef>
                <a:spcPts val="0"/>
              </a:spcBef>
              <a:spcAft>
                <a:spcPts val="0"/>
              </a:spcAft>
              <a:buSzPts val="1400"/>
              <a:buChar char="●"/>
            </a:pPr>
            <a:r>
              <a:rPr lang="es" sz="1400"/>
              <a:t>Find the correlation value that matches with the found Nc;</a:t>
            </a:r>
            <a:endParaRPr sz="1400"/>
          </a:p>
          <a:p>
            <a:pPr indent="-317500" lvl="0" marL="457200" rtl="0" algn="l">
              <a:spcBef>
                <a:spcPts val="0"/>
              </a:spcBef>
              <a:spcAft>
                <a:spcPts val="0"/>
              </a:spcAft>
              <a:buSzPts val="1400"/>
              <a:buChar char="●"/>
            </a:pPr>
            <a:r>
              <a:rPr lang="es" sz="1400"/>
              <a:t>Find the correspondent value of J for the correlation;</a:t>
            </a:r>
            <a:endParaRPr sz="1400"/>
          </a:p>
        </p:txBody>
      </p:sp>
      <p:pic>
        <p:nvPicPr>
          <p:cNvPr id="115" name="Google Shape;115;p19"/>
          <p:cNvPicPr preferRelativeResize="0"/>
          <p:nvPr/>
        </p:nvPicPr>
        <p:blipFill>
          <a:blip r:embed="rId3">
            <a:alphaModFix/>
          </a:blip>
          <a:stretch>
            <a:fillRect/>
          </a:stretch>
        </p:blipFill>
        <p:spPr>
          <a:xfrm>
            <a:off x="433399" y="1152475"/>
            <a:ext cx="7489251" cy="2895725"/>
          </a:xfrm>
          <a:prstGeom prst="rect">
            <a:avLst/>
          </a:prstGeom>
          <a:noFill/>
          <a:ln>
            <a:noFill/>
          </a:ln>
        </p:spPr>
      </p:pic>
      <p:sp>
        <p:nvSpPr>
          <p:cNvPr id="116" name="Google Shape;116;p19"/>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Predicted vs. Experimental Correlation and Maximum Entropy</a:t>
            </a:r>
            <a:endParaRPr sz="2400">
              <a:latin typeface="Calibri"/>
              <a:ea typeface="Calibri"/>
              <a:cs typeface="Calibri"/>
              <a:sym typeface="Calibri"/>
            </a:endParaRPr>
          </a:p>
        </p:txBody>
      </p:sp>
      <p:sp>
        <p:nvSpPr>
          <p:cNvPr id="117" name="Google Shape;117;p19"/>
          <p:cNvSpPr txBox="1"/>
          <p:nvPr>
            <p:ph type="title"/>
          </p:nvPr>
        </p:nvSpPr>
        <p:spPr>
          <a:xfrm>
            <a:off x="3879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Results</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Calibri"/>
                <a:ea typeface="Calibri"/>
                <a:cs typeface="Calibri"/>
                <a:sym typeface="Calibri"/>
              </a:rPr>
              <a:t>Interaction Strength J and Interaction Range Nc for all flocks</a:t>
            </a:r>
            <a:endParaRPr sz="2400">
              <a:latin typeface="Calibri"/>
              <a:ea typeface="Calibri"/>
              <a:cs typeface="Calibri"/>
              <a:sym typeface="Calibri"/>
            </a:endParaRPr>
          </a:p>
        </p:txBody>
      </p:sp>
      <p:sp>
        <p:nvSpPr>
          <p:cNvPr id="123" name="Google Shape;123;p20"/>
          <p:cNvSpPr txBox="1"/>
          <p:nvPr>
            <p:ph idx="1" type="body"/>
          </p:nvPr>
        </p:nvSpPr>
        <p:spPr>
          <a:xfrm>
            <a:off x="266850" y="3970075"/>
            <a:ext cx="8610300" cy="1911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Find an average of Nc for all flocks;</a:t>
            </a:r>
            <a:endParaRPr sz="1400"/>
          </a:p>
          <a:p>
            <a:pPr indent="-317500" lvl="0" marL="457200" rtl="0" algn="l">
              <a:spcBef>
                <a:spcPts val="0"/>
              </a:spcBef>
              <a:spcAft>
                <a:spcPts val="0"/>
              </a:spcAft>
              <a:buSzPts val="1400"/>
              <a:buChar char="●"/>
            </a:pPr>
            <a:r>
              <a:rPr lang="es" sz="1400"/>
              <a:t>Nc = 21.2 +- 1.7;</a:t>
            </a:r>
            <a:endParaRPr sz="1400"/>
          </a:p>
        </p:txBody>
      </p:sp>
      <p:pic>
        <p:nvPicPr>
          <p:cNvPr id="124" name="Google Shape;124;p20"/>
          <p:cNvPicPr preferRelativeResize="0"/>
          <p:nvPr/>
        </p:nvPicPr>
        <p:blipFill>
          <a:blip r:embed="rId3">
            <a:alphaModFix/>
          </a:blip>
          <a:stretch>
            <a:fillRect/>
          </a:stretch>
        </p:blipFill>
        <p:spPr>
          <a:xfrm>
            <a:off x="311700" y="933074"/>
            <a:ext cx="3649725" cy="2733000"/>
          </a:xfrm>
          <a:prstGeom prst="rect">
            <a:avLst/>
          </a:prstGeom>
          <a:noFill/>
          <a:ln>
            <a:noFill/>
          </a:ln>
        </p:spPr>
      </p:pic>
      <p:pic>
        <p:nvPicPr>
          <p:cNvPr id="125" name="Google Shape;125;p20"/>
          <p:cNvPicPr preferRelativeResize="0"/>
          <p:nvPr/>
        </p:nvPicPr>
        <p:blipFill>
          <a:blip r:embed="rId4">
            <a:alphaModFix/>
          </a:blip>
          <a:stretch>
            <a:fillRect/>
          </a:stretch>
        </p:blipFill>
        <p:spPr>
          <a:xfrm>
            <a:off x="4174350" y="1152474"/>
            <a:ext cx="3545042" cy="273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Metric Interaction Range vs. Topological Range</a:t>
            </a:r>
            <a:endParaRPr>
              <a:latin typeface="Calibri"/>
              <a:ea typeface="Calibri"/>
              <a:cs typeface="Calibri"/>
              <a:sym typeface="Calibri"/>
            </a:endParaRPr>
          </a:p>
        </p:txBody>
      </p:sp>
      <p:sp>
        <p:nvSpPr>
          <p:cNvPr id="131" name="Google Shape;131;p21"/>
          <p:cNvSpPr txBox="1"/>
          <p:nvPr>
            <p:ph idx="1" type="body"/>
          </p:nvPr>
        </p:nvSpPr>
        <p:spPr>
          <a:xfrm>
            <a:off x="311700" y="40480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We find the signature of interactions with a fixed number of topological neighbours;</a:t>
            </a:r>
            <a:endParaRPr sz="1400"/>
          </a:p>
        </p:txBody>
      </p:sp>
      <p:pic>
        <p:nvPicPr>
          <p:cNvPr id="132" name="Google Shape;132;p21"/>
          <p:cNvPicPr preferRelativeResize="0"/>
          <p:nvPr/>
        </p:nvPicPr>
        <p:blipFill>
          <a:blip r:embed="rId3">
            <a:alphaModFix/>
          </a:blip>
          <a:stretch>
            <a:fillRect/>
          </a:stretch>
        </p:blipFill>
        <p:spPr>
          <a:xfrm>
            <a:off x="311700" y="1152463"/>
            <a:ext cx="4019550" cy="2886075"/>
          </a:xfrm>
          <a:prstGeom prst="rect">
            <a:avLst/>
          </a:prstGeom>
          <a:noFill/>
          <a:ln>
            <a:noFill/>
          </a:ln>
        </p:spPr>
      </p:pic>
      <p:pic>
        <p:nvPicPr>
          <p:cNvPr id="133" name="Google Shape;133;p21"/>
          <p:cNvPicPr preferRelativeResize="0"/>
          <p:nvPr/>
        </p:nvPicPr>
        <p:blipFill>
          <a:blip r:embed="rId4">
            <a:alphaModFix/>
          </a:blip>
          <a:stretch>
            <a:fillRect/>
          </a:stretch>
        </p:blipFill>
        <p:spPr>
          <a:xfrm>
            <a:off x="4571988" y="1152463"/>
            <a:ext cx="3876675" cy="292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